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89" r:id="rId3"/>
    <p:sldId id="258" r:id="rId4"/>
    <p:sldId id="259" r:id="rId5"/>
    <p:sldId id="290" r:id="rId6"/>
    <p:sldId id="261" r:id="rId7"/>
    <p:sldId id="262" r:id="rId8"/>
    <p:sldId id="263" r:id="rId9"/>
    <p:sldId id="291" r:id="rId10"/>
    <p:sldId id="266" r:id="rId11"/>
    <p:sldId id="267" r:id="rId12"/>
    <p:sldId id="292" r:id="rId13"/>
    <p:sldId id="287" r:id="rId14"/>
    <p:sldId id="293" r:id="rId15"/>
    <p:sldId id="272" r:id="rId16"/>
    <p:sldId id="273" r:id="rId17"/>
    <p:sldId id="274" r:id="rId18"/>
    <p:sldId id="294" r:id="rId19"/>
    <p:sldId id="276" r:id="rId20"/>
    <p:sldId id="277" r:id="rId21"/>
    <p:sldId id="278" r:id="rId22"/>
    <p:sldId id="279" r:id="rId23"/>
    <p:sldId id="285" r:id="rId24"/>
    <p:sldId id="286" r:id="rId25"/>
    <p:sldId id="295" r:id="rId26"/>
    <p:sldId id="281" r:id="rId27"/>
    <p:sldId id="288" r:id="rId28"/>
    <p:sldId id="282" r:id="rId29"/>
    <p:sldId id="283" r:id="rId30"/>
    <p:sldId id="284" r:id="rId31"/>
  </p:sldIdLst>
  <p:sldSz cx="14630400" cy="8229600"/>
  <p:notesSz cx="8229600" cy="14630400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Roboto" panose="02000000000000000000" pitchFamily="2" charset="0"/>
      <p:regular r:id="rId37"/>
      <p:bold r:id="rId38"/>
      <p:italic r:id="rId39"/>
      <p:boldItalic r:id="rId40"/>
    </p:embeddedFont>
    <p:embeddedFont>
      <p:font typeface="Tomorrow" panose="020B0604020202020204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8671">
          <p15:clr>
            <a:srgbClr val="747775"/>
          </p15:clr>
        </p15:guide>
        <p15:guide id="2" pos="504">
          <p15:clr>
            <a:srgbClr val="747775"/>
          </p15:clr>
        </p15:guide>
        <p15:guide id="3" orient="horz" pos="576">
          <p15:clr>
            <a:srgbClr val="747775"/>
          </p15:clr>
        </p15:guide>
        <p15:guide id="4" orient="horz" pos="4608">
          <p15:clr>
            <a:srgbClr val="747775"/>
          </p15:clr>
        </p15:guide>
        <p15:guide id="5" pos="4608">
          <p15:clr>
            <a:srgbClr val="747775"/>
          </p15:clr>
        </p15:guide>
        <p15:guide id="6" orient="horz" pos="864">
          <p15:clr>
            <a:srgbClr val="747775"/>
          </p15:clr>
        </p15:guide>
        <p15:guide id="7" orient="horz" pos="2592">
          <p15:clr>
            <a:srgbClr val="747775"/>
          </p15:clr>
        </p15:guide>
        <p15:guide id="9" pos="2304">
          <p15:clr>
            <a:srgbClr val="747775"/>
          </p15:clr>
        </p15:guide>
        <p15:guide id="10" pos="6912">
          <p15:clr>
            <a:srgbClr val="747775"/>
          </p15:clr>
        </p15:guide>
        <p15:guide id="11" pos="3420">
          <p15:clr>
            <a:srgbClr val="747775"/>
          </p15:clr>
        </p15:guide>
        <p15:guide id="12" pos="576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5" roundtripDataSignature="AMtx7mjPH8nljFJUf1XNaM/jkOxgfXMu+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F20956C-BB6B-4265-AE4F-AE4DB118BFE1}">
  <a:tblStyle styleId="{4F20956C-BB6B-4265-AE4F-AE4DB118BFE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75" autoAdjust="0"/>
    <p:restoredTop sz="94338" autoAdjust="0"/>
  </p:normalViewPr>
  <p:slideViewPr>
    <p:cSldViewPr snapToGrid="0">
      <p:cViewPr varScale="1">
        <p:scale>
          <a:sx n="75" d="100"/>
          <a:sy n="75" d="100"/>
        </p:scale>
        <p:origin x="84" y="1458"/>
      </p:cViewPr>
      <p:guideLst>
        <p:guide pos="8671"/>
        <p:guide pos="504"/>
        <p:guide orient="horz" pos="576"/>
        <p:guide orient="horz" pos="4608"/>
        <p:guide pos="4608"/>
        <p:guide orient="horz" pos="864"/>
        <p:guide orient="horz" pos="2592"/>
        <p:guide pos="2304"/>
        <p:guide pos="6912"/>
        <p:guide pos="342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g2e02390fabf_0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" name="Google Shape;13;g2e02390fabf_0_3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g2e02390fabf_0_3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e02c9de8ed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4" name="Google Shape;154;g2e02c9de8ed_0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2e02c9de8ed_0_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e02c9de8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g2e02c9de8ed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g2e02c9de8ed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e02fc3bdba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3" name="Google Shape;353;g2e02fc3bdba_0_1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g2e02fc3bdba_0_1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49059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e02390fabf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1" name="Google Shape;341;g2e02390fabf_0_1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g2e02390fabf_0_1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1800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e02fc3bdba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3" name="Google Shape;353;g2e02fc3bdba_0_1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g2e02fc3bdba_0_1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74799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e02fc3bdba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" name="Google Shape;252;g2e02fc3bdba_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2e02fc3bdba_0_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e02390fabf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2" name="Google Shape;262;g2e02390fabf_0_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g2e02390fabf_0_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e02390fabf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g2e02390fabf_0_1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2e02390fabf_0_1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e02fc3bdba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3" name="Google Shape;353;g2e02fc3bdba_0_1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g2e02fc3bdba_0_1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374377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e02390fabf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2e02390fabf_0_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g2e02390fabf_0_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e02fc3bdba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3" name="Google Shape;353;g2e02fc3bdba_0_1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g2e02fc3bdba_0_1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04159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e02390fabf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7" name="Google Shape;317;g2e02390fabf_0_1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g2e02390fabf_0_1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e02390fabf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9" name="Google Shape;329;g2e02390fabf_0_1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g2e02390fabf_0_1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e02390fabf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1" name="Google Shape;341;g2e02390fabf_0_1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g2e02390fabf_0_1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e02390fabf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1" name="Google Shape;341;g2e02390fabf_0_1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g2e02390fabf_0_1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992293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e02390fabf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1" name="Google Shape;341;g2e02390fabf_0_1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g2e02390fabf_0_1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078146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e02fc3bdba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3" name="Google Shape;353;g2e02fc3bdba_0_1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g2e02fc3bdba_0_1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71339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e01fc296d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6" name="Google Shape;376;g2e01fc296df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g2e01fc296df_0_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e01fc296d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6" name="Google Shape;376;g2e01fc296df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g2e01fc296df_0_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233824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2e01fc296df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6" name="Google Shape;386;g2e01fc296df_0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g2e01fc296df_0_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e01fc296d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7" name="Google Shape;397;g2e01fc296df_0_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g2e01fc296df_0_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2e02390fabf_0_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" name="Google Shape;47;g2e02390fabf_0_3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g2e02390fabf_0_3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2e01fc296d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9" name="Google Shape;409;g2e01fc296df_0_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g2e01fc296df_0_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e02fc3bdba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3" name="Google Shape;353;g2e02fc3bdba_0_1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g2e02fc3bdba_0_1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40442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e02390fabf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g2e02390fabf_0_3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2e02390fabf_0_3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e02390fabf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g2e02390fabf_0_3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2e02390fabf_0_3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02390fabf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1" name="Google Shape;111;g2e02390fabf_0_2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g2e02390fabf_0_2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e02fc3bdba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3" name="Google Shape;353;g2e02fc3bdba_0_1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g2e02fc3bdba_0_1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5558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3.jp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10" Type="http://schemas.openxmlformats.org/officeDocument/2006/relationships/image" Target="../media/image9.jpg"/><Relationship Id="rId4" Type="http://schemas.openxmlformats.org/officeDocument/2006/relationships/image" Target="../media/image4.jpg"/><Relationship Id="rId9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3.jp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10" Type="http://schemas.openxmlformats.org/officeDocument/2006/relationships/image" Target="../media/image9.jpg"/><Relationship Id="rId4" Type="http://schemas.openxmlformats.org/officeDocument/2006/relationships/image" Target="../media/image4.jpg"/><Relationship Id="rId9" Type="http://schemas.openxmlformats.org/officeDocument/2006/relationships/image" Target="../media/image8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3.jp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10" Type="http://schemas.openxmlformats.org/officeDocument/2006/relationships/image" Target="../media/image9.jpg"/><Relationship Id="rId4" Type="http://schemas.openxmlformats.org/officeDocument/2006/relationships/image" Target="../media/image4.jpg"/><Relationship Id="rId9" Type="http://schemas.openxmlformats.org/officeDocument/2006/relationships/image" Target="../media/image8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3.jp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10" Type="http://schemas.openxmlformats.org/officeDocument/2006/relationships/image" Target="../media/image9.jpg"/><Relationship Id="rId4" Type="http://schemas.openxmlformats.org/officeDocument/2006/relationships/image" Target="../media/image4.jpg"/><Relationship Id="rId9" Type="http://schemas.openxmlformats.org/officeDocument/2006/relationships/image" Target="../media/image8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3.jp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10" Type="http://schemas.openxmlformats.org/officeDocument/2006/relationships/image" Target="../media/image9.jpg"/><Relationship Id="rId4" Type="http://schemas.openxmlformats.org/officeDocument/2006/relationships/image" Target="../media/image4.jpg"/><Relationship Id="rId9" Type="http://schemas.openxmlformats.org/officeDocument/2006/relationships/image" Target="../media/image8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3.jp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10" Type="http://schemas.openxmlformats.org/officeDocument/2006/relationships/image" Target="../media/image9.jpg"/><Relationship Id="rId4" Type="http://schemas.openxmlformats.org/officeDocument/2006/relationships/image" Target="../media/image4.jpg"/><Relationship Id="rId9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3.jp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10" Type="http://schemas.openxmlformats.org/officeDocument/2006/relationships/image" Target="../media/image9.jpg"/><Relationship Id="rId4" Type="http://schemas.openxmlformats.org/officeDocument/2006/relationships/image" Target="../media/image4.jpg"/><Relationship Id="rId9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g2e02390fabf_0_36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g2e02390fabf_0_36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g2e02390fabf_0_363"/>
          <p:cNvSpPr/>
          <p:nvPr/>
        </p:nvSpPr>
        <p:spPr>
          <a:xfrm>
            <a:off x="833199" y="2499360"/>
            <a:ext cx="7477500" cy="95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DEDE8"/>
              </a:buClr>
              <a:buSzPts val="6036"/>
              <a:buFont typeface="Tomorrow"/>
              <a:buNone/>
            </a:pPr>
            <a:r>
              <a:rPr lang="en-US" sz="6036" b="1" i="0" u="none" strike="noStrike" cap="none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Miracle of Luck</a:t>
            </a:r>
            <a:endParaRPr sz="6036" b="1" i="0" u="none" strike="noStrike" cap="none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DEDE8"/>
              </a:buClr>
              <a:buSzPts val="6036"/>
              <a:buFont typeface="Tomorrow"/>
              <a:buNone/>
            </a:pPr>
            <a:r>
              <a:rPr lang="en-US" sz="30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Lottery web application</a:t>
            </a:r>
            <a:endParaRPr sz="3000" b="1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DEDE8"/>
              </a:buClr>
              <a:buSzPts val="6036"/>
              <a:buFont typeface="Tomorrow"/>
              <a:buNone/>
            </a:pPr>
            <a:endParaRPr sz="3000" b="1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19" name="Google Shape;19;g2e02390fabf_0_363"/>
          <p:cNvSpPr/>
          <p:nvPr/>
        </p:nvSpPr>
        <p:spPr>
          <a:xfrm>
            <a:off x="833199" y="5982306"/>
            <a:ext cx="7477500" cy="10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None/>
            </a:pPr>
            <a:r>
              <a:rPr lang="en-US" sz="26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Mahmoud Kraiem &amp; Alexander Danilov </a:t>
            </a:r>
            <a:endParaRPr sz="260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None/>
            </a:pPr>
            <a:r>
              <a:rPr lang="en-US" sz="26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Supervisor: Dr.Zakharia Frenkel</a:t>
            </a:r>
            <a:endParaRPr sz="260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pic>
        <p:nvPicPr>
          <p:cNvPr id="20" name="Google Shape;20;g2e02390fabf_0_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675" y="241925"/>
            <a:ext cx="5306276" cy="125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g2e02390fabf_0_3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e02c9de8ed_0_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g2e02c9de8ed_0_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2e02c9de8ed_0_19"/>
          <p:cNvSpPr/>
          <p:nvPr/>
        </p:nvSpPr>
        <p:spPr>
          <a:xfrm>
            <a:off x="2037993" y="2931081"/>
            <a:ext cx="75876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EDEDE8"/>
              </a:buClr>
              <a:buSzPts val="4374"/>
              <a:buFont typeface="Tomorrow"/>
              <a:buNone/>
            </a:pPr>
            <a:endParaRPr sz="4374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g2e02c9de8ed_0_19"/>
          <p:cNvSpPr/>
          <p:nvPr/>
        </p:nvSpPr>
        <p:spPr>
          <a:xfrm>
            <a:off x="2371249" y="4069794"/>
            <a:ext cx="102213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None/>
            </a:pPr>
            <a:endParaRPr sz="1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g2e02c9de8ed_0_19"/>
          <p:cNvSpPr txBox="1"/>
          <p:nvPr/>
        </p:nvSpPr>
        <p:spPr>
          <a:xfrm>
            <a:off x="0" y="0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2" name="Google Shape;162;g2e02c9de8ed_0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g2e02c9de8ed_0_19"/>
          <p:cNvSpPr txBox="1"/>
          <p:nvPr/>
        </p:nvSpPr>
        <p:spPr>
          <a:xfrm>
            <a:off x="732149" y="1371600"/>
            <a:ext cx="13583925" cy="3493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 dirty="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9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1. Frontend (User Interface):</a:t>
            </a:r>
            <a:endParaRPr sz="1900" b="1" dirty="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9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   - Technologies: React.js, CSS</a:t>
            </a:r>
            <a:endParaRPr sz="1900" b="1" dirty="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9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   - Function: Displaying the website, allowing user interaction</a:t>
            </a:r>
            <a:endParaRPr sz="1900" b="1" dirty="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900" b="1" dirty="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9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2. Backend :</a:t>
            </a:r>
            <a:endParaRPr sz="1900" b="1" dirty="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9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   - Technologies: Node.js (JavaScript),Express.js</a:t>
            </a:r>
            <a:endParaRPr sz="1900" b="1" dirty="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9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   - Function: Handling business logic, API, and database interactions</a:t>
            </a:r>
            <a:endParaRPr sz="1900" b="1" dirty="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900" b="1" dirty="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pic>
        <p:nvPicPr>
          <p:cNvPr id="165" name="Google Shape;165;g2e02c9de8ed_0_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1910" y="3991950"/>
            <a:ext cx="3400425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g2e02c9de8ed_0_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363423" y="2678256"/>
            <a:ext cx="2057400" cy="120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g2e02c9de8ed_0_19"/>
          <p:cNvSpPr/>
          <p:nvPr/>
        </p:nvSpPr>
        <p:spPr>
          <a:xfrm>
            <a:off x="5150700" y="514500"/>
            <a:ext cx="4329000" cy="7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Architecture</a:t>
            </a:r>
            <a:endParaRPr sz="2400" dirty="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2000" dirty="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FC0AE9-5170-4AAA-A436-5252D4E972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56330" y="1310850"/>
            <a:ext cx="1271587" cy="127158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e02c9de8ed_0_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g2e02c9de8ed_0_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g2e02c9de8ed_0_5"/>
          <p:cNvSpPr/>
          <p:nvPr/>
        </p:nvSpPr>
        <p:spPr>
          <a:xfrm>
            <a:off x="2037993" y="2931081"/>
            <a:ext cx="75876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EDEDE8"/>
              </a:buClr>
              <a:buSzPts val="4374"/>
              <a:buFont typeface="Tomorrow"/>
              <a:buNone/>
            </a:pPr>
            <a:endParaRPr sz="4374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g2e02c9de8ed_0_5"/>
          <p:cNvSpPr txBox="1"/>
          <p:nvPr/>
        </p:nvSpPr>
        <p:spPr>
          <a:xfrm>
            <a:off x="0" y="0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7" name="Google Shape;177;g2e02c9de8ed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g2e02c9de8ed_0_5"/>
          <p:cNvSpPr txBox="1"/>
          <p:nvPr/>
        </p:nvSpPr>
        <p:spPr>
          <a:xfrm>
            <a:off x="800100" y="1371600"/>
            <a:ext cx="10172700" cy="3108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9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   3. Database:</a:t>
            </a:r>
          </a:p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9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   - Technologies: MongoDB (NoSQL)</a:t>
            </a:r>
          </a:p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9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   - Function: Storing user data, lottery information, and transaction details</a:t>
            </a:r>
          </a:p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                                                                                                           </a:t>
            </a:r>
            <a:endParaRPr sz="1900" b="1" dirty="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4. Security:</a:t>
            </a:r>
            <a:endParaRPr sz="1900" b="1" dirty="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   - Methods: HTTPS, JWT, Authentication &amp; Authorization</a:t>
            </a:r>
          </a:p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   - Function: Ensuring data transmission security and user data protection</a:t>
            </a:r>
          </a:p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b="1" dirty="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pic>
        <p:nvPicPr>
          <p:cNvPr id="179" name="Google Shape;179;g2e02c9de8ed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sp>
        <p:nvSpPr>
          <p:cNvPr id="180" name="Google Shape;180;g2e02c9de8ed_0_5"/>
          <p:cNvSpPr/>
          <p:nvPr/>
        </p:nvSpPr>
        <p:spPr>
          <a:xfrm>
            <a:off x="5150700" y="514500"/>
            <a:ext cx="4329000" cy="7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Architecture</a:t>
            </a:r>
            <a:endParaRPr sz="2400" dirty="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2000" dirty="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e02fc3bdba_0_19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g2e02fc3bdba_0_19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8" name="Google Shape;358;g2e02fc3bdba_0_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1900" y="2109100"/>
            <a:ext cx="2005700" cy="20057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pic>
        <p:nvPicPr>
          <p:cNvPr id="359" name="Google Shape;359;g2e02fc3bdba_0_1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6063" y="4780050"/>
            <a:ext cx="2005699" cy="2005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g2e02fc3bdba_0_1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17375" y="4780050"/>
            <a:ext cx="2005700" cy="20057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pic>
        <p:nvPicPr>
          <p:cNvPr id="361" name="Google Shape;361;g2e02fc3bdba_0_19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82125" y="4773287"/>
            <a:ext cx="2005700" cy="20057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sp>
        <p:nvSpPr>
          <p:cNvPr id="362" name="Google Shape;362;g2e02fc3bdba_0_195"/>
          <p:cNvSpPr/>
          <p:nvPr/>
        </p:nvSpPr>
        <p:spPr>
          <a:xfrm>
            <a:off x="6526350" y="567150"/>
            <a:ext cx="15777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Plan</a:t>
            </a:r>
            <a:endParaRPr sz="4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g2e02fc3bdba_0_195"/>
          <p:cNvSpPr/>
          <p:nvPr/>
        </p:nvSpPr>
        <p:spPr>
          <a:xfrm>
            <a:off x="10286825" y="6866900"/>
            <a:ext cx="116765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Tests</a:t>
            </a:r>
            <a:endParaRPr sz="2500" dirty="0">
              <a:solidFill>
                <a:schemeClr val="bg1"/>
              </a:solidFill>
            </a:endParaRPr>
          </a:p>
        </p:txBody>
      </p:sp>
      <p:sp>
        <p:nvSpPr>
          <p:cNvPr id="364" name="Google Shape;364;g2e02fc3bdba_0_195"/>
          <p:cNvSpPr/>
          <p:nvPr/>
        </p:nvSpPr>
        <p:spPr>
          <a:xfrm>
            <a:off x="6862350" y="6866900"/>
            <a:ext cx="9057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GUI</a:t>
            </a:r>
            <a:endParaRPr sz="2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g2e02fc3bdba_0_195"/>
          <p:cNvSpPr/>
          <p:nvPr/>
        </p:nvSpPr>
        <p:spPr>
          <a:xfrm>
            <a:off x="2121350" y="4114800"/>
            <a:ext cx="10668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Intro</a:t>
            </a:r>
            <a:endParaRPr sz="25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g2e02fc3bdba_0_195"/>
          <p:cNvSpPr/>
          <p:nvPr/>
        </p:nvSpPr>
        <p:spPr>
          <a:xfrm>
            <a:off x="3282125" y="6939600"/>
            <a:ext cx="2833500" cy="9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Software Documentation</a:t>
            </a:r>
            <a:endParaRPr sz="250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pic>
        <p:nvPicPr>
          <p:cNvPr id="367" name="Google Shape;367;g2e02fc3bdba_0_19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g2e02fc3bdba_0_19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896525" y="2109100"/>
            <a:ext cx="2005700" cy="200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g2e02fc3bdba_0_195"/>
          <p:cNvSpPr/>
          <p:nvPr/>
        </p:nvSpPr>
        <p:spPr>
          <a:xfrm>
            <a:off x="5110525" y="4146450"/>
            <a:ext cx="15777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Solution</a:t>
            </a:r>
            <a:endParaRPr sz="25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g2e02fc3bdba_0_195"/>
          <p:cNvSpPr/>
          <p:nvPr/>
        </p:nvSpPr>
        <p:spPr>
          <a:xfrm>
            <a:off x="11454475" y="4205300"/>
            <a:ext cx="2112600" cy="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accent6"/>
                </a:solidFill>
                <a:latin typeface="Tomorrow"/>
                <a:ea typeface="Tomorrow"/>
                <a:cs typeface="Tomorrow"/>
                <a:sym typeface="Tomorrow"/>
              </a:rPr>
              <a:t>Challenges</a:t>
            </a:r>
            <a:endParaRPr sz="2500" dirty="0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2" name="Google Shape;372;g2e02fc3bdba_0_19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141140" y="2109102"/>
            <a:ext cx="2005700" cy="200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g2e02fc3bdba_0_195"/>
          <p:cNvSpPr/>
          <p:nvPr/>
        </p:nvSpPr>
        <p:spPr>
          <a:xfrm>
            <a:off x="7976850" y="4114800"/>
            <a:ext cx="2334300" cy="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Architecture</a:t>
            </a:r>
            <a:endParaRPr sz="25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FFFD34-9A42-4042-9848-2224C182554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578087" y="2179262"/>
            <a:ext cx="1865376" cy="186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0531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e02390fabf_0_17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g2e02390fabf_0_17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6" name="Google Shape;346;g2e02390fabf_0_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g2e02390fabf_0_176"/>
          <p:cNvSpPr/>
          <p:nvPr/>
        </p:nvSpPr>
        <p:spPr>
          <a:xfrm>
            <a:off x="0" y="914400"/>
            <a:ext cx="14630400" cy="971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 dirty="0">
                <a:solidFill>
                  <a:schemeClr val="lt1"/>
                </a:solidFill>
                <a:latin typeface="Tomorrow"/>
                <a:ea typeface="Calibri"/>
                <a:cs typeface="Calibri"/>
                <a:sym typeface="Tomorrow"/>
              </a:rPr>
              <a:t>Problem we faced</a:t>
            </a:r>
            <a:endParaRPr sz="4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178;g2e02c9de8ed_0_5">
            <a:extLst>
              <a:ext uri="{FF2B5EF4-FFF2-40B4-BE49-F238E27FC236}">
                <a16:creationId xmlns:a16="http://schemas.microsoft.com/office/drawing/2014/main" id="{848DD338-6839-4DED-BD53-59875B8961AF}"/>
              </a:ext>
            </a:extLst>
          </p:cNvPr>
          <p:cNvSpPr txBox="1"/>
          <p:nvPr/>
        </p:nvSpPr>
        <p:spPr>
          <a:xfrm>
            <a:off x="800100" y="1885950"/>
            <a:ext cx="13182600" cy="6051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u="sng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1. Responsive Design:</a:t>
            </a:r>
          </a:p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	</a:t>
            </a:r>
            <a:r>
              <a:rPr lang="en-US" sz="1900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Designing a responsive layout that looked appealing and  worked effectively on all devices was a 	challenging task.                                                                                                           </a:t>
            </a:r>
          </a:p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2. Deploy the website:</a:t>
            </a:r>
          </a:p>
          <a:p>
            <a:pPr>
              <a:lnSpc>
                <a:spcPct val="125011"/>
              </a:lnSpc>
            </a:pPr>
            <a:r>
              <a:rPr lang="en-US" sz="19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	</a:t>
            </a:r>
            <a:r>
              <a:rPr lang="en-US" sz="1900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Deploying the website to run on the cloud was a difficult aspect of the project.</a:t>
            </a:r>
          </a:p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3. Image Handling:</a:t>
            </a:r>
          </a:p>
          <a:p>
            <a:pPr>
              <a:lnSpc>
                <a:spcPct val="125011"/>
              </a:lnSpc>
            </a:pPr>
            <a:r>
              <a:rPr lang="en-US" sz="19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	</a:t>
            </a:r>
            <a:r>
              <a:rPr lang="en-US" sz="1900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Managing and displaying images for each lottery was challenging, particularly with respect to storage 	and optimizing loading times.</a:t>
            </a:r>
          </a:p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4. Search:</a:t>
            </a:r>
          </a:p>
          <a:p>
            <a:pPr>
              <a:lnSpc>
                <a:spcPct val="125011"/>
              </a:lnSpc>
            </a:pPr>
            <a:r>
              <a:rPr lang="en-US" sz="19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	</a:t>
            </a:r>
            <a:r>
              <a:rPr lang="en-US" sz="1900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Developing an efficient search feature capable of handling a large number of lotteries and providing 	accurate result proved to be a challenge.</a:t>
            </a:r>
          </a:p>
          <a:p>
            <a:pPr>
              <a:lnSpc>
                <a:spcPct val="125011"/>
              </a:lnSpc>
            </a:pPr>
            <a:endParaRPr lang="en-US" sz="1900" dirty="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>
              <a:lnSpc>
                <a:spcPct val="125011"/>
              </a:lnSpc>
            </a:pPr>
            <a:endParaRPr lang="en-US" sz="1900" dirty="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b="1" dirty="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   </a:t>
            </a:r>
            <a:endParaRPr sz="1900" b="1" dirty="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</p:spTree>
    <p:extLst>
      <p:ext uri="{BB962C8B-B14F-4D97-AF65-F5344CB8AC3E}">
        <p14:creationId xmlns:p14="http://schemas.microsoft.com/office/powerpoint/2010/main" val="751993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e02fc3bdba_0_19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g2e02fc3bdba_0_19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8" name="Google Shape;358;g2e02fc3bdba_0_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1900" y="2109100"/>
            <a:ext cx="2005700" cy="20057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pic>
        <p:nvPicPr>
          <p:cNvPr id="359" name="Google Shape;359;g2e02fc3bdba_0_1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6063" y="4780050"/>
            <a:ext cx="2005699" cy="2005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g2e02fc3bdba_0_1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17375" y="4780050"/>
            <a:ext cx="2005700" cy="20057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pic>
        <p:nvPicPr>
          <p:cNvPr id="361" name="Google Shape;361;g2e02fc3bdba_0_19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82125" y="4773287"/>
            <a:ext cx="2005700" cy="20057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sp>
        <p:nvSpPr>
          <p:cNvPr id="362" name="Google Shape;362;g2e02fc3bdba_0_195"/>
          <p:cNvSpPr/>
          <p:nvPr/>
        </p:nvSpPr>
        <p:spPr>
          <a:xfrm>
            <a:off x="6526350" y="567150"/>
            <a:ext cx="15777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Plan</a:t>
            </a:r>
            <a:endParaRPr sz="4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g2e02fc3bdba_0_195"/>
          <p:cNvSpPr/>
          <p:nvPr/>
        </p:nvSpPr>
        <p:spPr>
          <a:xfrm>
            <a:off x="10286825" y="6866900"/>
            <a:ext cx="116765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Tests</a:t>
            </a:r>
            <a:endParaRPr sz="2500" dirty="0">
              <a:solidFill>
                <a:schemeClr val="bg1"/>
              </a:solidFill>
            </a:endParaRPr>
          </a:p>
        </p:txBody>
      </p:sp>
      <p:sp>
        <p:nvSpPr>
          <p:cNvPr id="364" name="Google Shape;364;g2e02fc3bdba_0_195"/>
          <p:cNvSpPr/>
          <p:nvPr/>
        </p:nvSpPr>
        <p:spPr>
          <a:xfrm>
            <a:off x="6862350" y="6866900"/>
            <a:ext cx="9057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GUI</a:t>
            </a:r>
            <a:endParaRPr sz="2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g2e02fc3bdba_0_195"/>
          <p:cNvSpPr/>
          <p:nvPr/>
        </p:nvSpPr>
        <p:spPr>
          <a:xfrm>
            <a:off x="2121350" y="4114800"/>
            <a:ext cx="10668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Intro</a:t>
            </a:r>
            <a:endParaRPr sz="25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g2e02fc3bdba_0_195"/>
          <p:cNvSpPr/>
          <p:nvPr/>
        </p:nvSpPr>
        <p:spPr>
          <a:xfrm>
            <a:off x="3282125" y="6939600"/>
            <a:ext cx="2833500" cy="9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dirty="0">
                <a:solidFill>
                  <a:schemeClr val="accent6"/>
                </a:solidFill>
                <a:latin typeface="Tomorrow"/>
                <a:ea typeface="Tomorrow"/>
                <a:cs typeface="Tomorrow"/>
                <a:sym typeface="Tomorrow"/>
              </a:rPr>
              <a:t>Software Documentation</a:t>
            </a:r>
            <a:endParaRPr sz="2500" dirty="0">
              <a:solidFill>
                <a:schemeClr val="accent6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pic>
        <p:nvPicPr>
          <p:cNvPr id="367" name="Google Shape;367;g2e02fc3bdba_0_19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g2e02fc3bdba_0_19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896525" y="2109100"/>
            <a:ext cx="2005700" cy="200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g2e02fc3bdba_0_195"/>
          <p:cNvSpPr/>
          <p:nvPr/>
        </p:nvSpPr>
        <p:spPr>
          <a:xfrm>
            <a:off x="5110525" y="4146450"/>
            <a:ext cx="15777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Solution</a:t>
            </a:r>
            <a:endParaRPr sz="25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g2e02fc3bdba_0_195"/>
          <p:cNvSpPr/>
          <p:nvPr/>
        </p:nvSpPr>
        <p:spPr>
          <a:xfrm>
            <a:off x="11454475" y="4205300"/>
            <a:ext cx="2112600" cy="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Challenges</a:t>
            </a:r>
            <a:endParaRPr sz="25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2" name="Google Shape;372;g2e02fc3bdba_0_19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141140" y="2109102"/>
            <a:ext cx="2005700" cy="200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g2e02fc3bdba_0_195"/>
          <p:cNvSpPr/>
          <p:nvPr/>
        </p:nvSpPr>
        <p:spPr>
          <a:xfrm>
            <a:off x="7976850" y="4114800"/>
            <a:ext cx="2334300" cy="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Architecture</a:t>
            </a:r>
            <a:endParaRPr sz="25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FFFD34-9A42-4042-9848-2224C182554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578087" y="2179262"/>
            <a:ext cx="1865376" cy="186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888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e02fc3bdba_0_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g2e02fc3bdba_0_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2e02fc3bdba_0_2"/>
          <p:cNvSpPr/>
          <p:nvPr/>
        </p:nvSpPr>
        <p:spPr>
          <a:xfrm>
            <a:off x="5844150" y="567150"/>
            <a:ext cx="29421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Use Case</a:t>
            </a:r>
            <a:endParaRPr sz="4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8" name="Google Shape;258;g2e02fc3bdba_0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5787" y="1371600"/>
            <a:ext cx="9218825" cy="6297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g2e02fc3bdba_0_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e02390fabf_0_9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g2e02390fabf_0_9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7" name="Google Shape;267;g2e02390fabf_0_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6676" y="1371600"/>
            <a:ext cx="11617036" cy="594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g2e02390fabf_0_97"/>
          <p:cNvSpPr/>
          <p:nvPr/>
        </p:nvSpPr>
        <p:spPr>
          <a:xfrm>
            <a:off x="4720650" y="567150"/>
            <a:ext cx="54762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Activity Diagram</a:t>
            </a:r>
            <a:endParaRPr sz="4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9" name="Google Shape;269;g2e02390fabf_0_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e02390fabf_0_10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g2e02390fabf_0_10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g2e02390fabf_0_103"/>
          <p:cNvSpPr/>
          <p:nvPr/>
        </p:nvSpPr>
        <p:spPr>
          <a:xfrm>
            <a:off x="4372650" y="567150"/>
            <a:ext cx="5933088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Sequence Diagram</a:t>
            </a:r>
            <a:endParaRPr sz="4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8" name="Google Shape;278;g2e02390fabf_0_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6744" y="1371600"/>
            <a:ext cx="7516906" cy="594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g2e02390fabf_0_1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e02fc3bdba_0_19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g2e02fc3bdba_0_19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8" name="Google Shape;358;g2e02fc3bdba_0_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1900" y="2109100"/>
            <a:ext cx="2005700" cy="20057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pic>
        <p:nvPicPr>
          <p:cNvPr id="359" name="Google Shape;359;g2e02fc3bdba_0_1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6063" y="4780050"/>
            <a:ext cx="2005699" cy="2005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g2e02fc3bdba_0_1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17375" y="4780050"/>
            <a:ext cx="2005700" cy="20057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pic>
        <p:nvPicPr>
          <p:cNvPr id="361" name="Google Shape;361;g2e02fc3bdba_0_19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82125" y="4773287"/>
            <a:ext cx="2005700" cy="20057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sp>
        <p:nvSpPr>
          <p:cNvPr id="362" name="Google Shape;362;g2e02fc3bdba_0_195"/>
          <p:cNvSpPr/>
          <p:nvPr/>
        </p:nvSpPr>
        <p:spPr>
          <a:xfrm>
            <a:off x="6526350" y="567150"/>
            <a:ext cx="15777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Plan</a:t>
            </a:r>
            <a:endParaRPr sz="4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g2e02fc3bdba_0_195"/>
          <p:cNvSpPr/>
          <p:nvPr/>
        </p:nvSpPr>
        <p:spPr>
          <a:xfrm>
            <a:off x="10286825" y="6866900"/>
            <a:ext cx="116765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Tests</a:t>
            </a:r>
            <a:endParaRPr sz="2500" dirty="0">
              <a:solidFill>
                <a:schemeClr val="bg1"/>
              </a:solidFill>
            </a:endParaRPr>
          </a:p>
        </p:txBody>
      </p:sp>
      <p:sp>
        <p:nvSpPr>
          <p:cNvPr id="364" name="Google Shape;364;g2e02fc3bdba_0_195"/>
          <p:cNvSpPr/>
          <p:nvPr/>
        </p:nvSpPr>
        <p:spPr>
          <a:xfrm>
            <a:off x="6862350" y="6866900"/>
            <a:ext cx="9057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accent6"/>
                </a:solidFill>
                <a:latin typeface="Tomorrow"/>
                <a:ea typeface="Tomorrow"/>
                <a:cs typeface="Tomorrow"/>
                <a:sym typeface="Tomorrow"/>
              </a:rPr>
              <a:t>GUI</a:t>
            </a:r>
            <a:endParaRPr sz="2500" dirty="0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g2e02fc3bdba_0_195"/>
          <p:cNvSpPr/>
          <p:nvPr/>
        </p:nvSpPr>
        <p:spPr>
          <a:xfrm>
            <a:off x="2121350" y="4114800"/>
            <a:ext cx="10668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Intro</a:t>
            </a:r>
            <a:endParaRPr sz="25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g2e02fc3bdba_0_195"/>
          <p:cNvSpPr/>
          <p:nvPr/>
        </p:nvSpPr>
        <p:spPr>
          <a:xfrm>
            <a:off x="3282125" y="6939600"/>
            <a:ext cx="2833500" cy="9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Software Documentation</a:t>
            </a:r>
            <a:endParaRPr sz="2500" dirty="0">
              <a:solidFill>
                <a:schemeClr val="bg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pic>
        <p:nvPicPr>
          <p:cNvPr id="367" name="Google Shape;367;g2e02fc3bdba_0_19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g2e02fc3bdba_0_19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896525" y="2109100"/>
            <a:ext cx="2005700" cy="200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g2e02fc3bdba_0_195"/>
          <p:cNvSpPr/>
          <p:nvPr/>
        </p:nvSpPr>
        <p:spPr>
          <a:xfrm>
            <a:off x="5110525" y="4146450"/>
            <a:ext cx="15777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Solution</a:t>
            </a:r>
            <a:endParaRPr sz="25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g2e02fc3bdba_0_195"/>
          <p:cNvSpPr/>
          <p:nvPr/>
        </p:nvSpPr>
        <p:spPr>
          <a:xfrm>
            <a:off x="11454475" y="4205300"/>
            <a:ext cx="2112600" cy="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Challenges</a:t>
            </a:r>
            <a:endParaRPr sz="25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2" name="Google Shape;372;g2e02fc3bdba_0_19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141140" y="2109102"/>
            <a:ext cx="2005700" cy="200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g2e02fc3bdba_0_195"/>
          <p:cNvSpPr/>
          <p:nvPr/>
        </p:nvSpPr>
        <p:spPr>
          <a:xfrm>
            <a:off x="7976850" y="4114800"/>
            <a:ext cx="2334300" cy="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Architecture</a:t>
            </a:r>
            <a:endParaRPr sz="25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FFFD34-9A42-4042-9848-2224C182554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578087" y="2179262"/>
            <a:ext cx="1865376" cy="186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3726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e02390fabf_0_8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g2e02390fabf_0_8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g2e02390fabf_0_85"/>
          <p:cNvSpPr/>
          <p:nvPr/>
        </p:nvSpPr>
        <p:spPr>
          <a:xfrm>
            <a:off x="2323300" y="1371600"/>
            <a:ext cx="33387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Main Page</a:t>
            </a:r>
            <a:endParaRPr sz="4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g2e02390fabf_0_85"/>
          <p:cNvSpPr/>
          <p:nvPr/>
        </p:nvSpPr>
        <p:spPr>
          <a:xfrm>
            <a:off x="7315199" y="1371600"/>
            <a:ext cx="6438275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Create Account Page</a:t>
            </a:r>
            <a:endParaRPr sz="4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4" name="Google Shape;314;g2e02390fabf_0_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8E6BCA5-B0C4-4BEA-A61F-5F0EA08D632D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0387" y="2209800"/>
            <a:ext cx="5724525" cy="561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7492F34-FD13-43A4-A6BF-C3AA4FE5521D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2731" y="2409824"/>
            <a:ext cx="2823210" cy="521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e02fc3bdba_0_19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g2e02fc3bdba_0_19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8" name="Google Shape;358;g2e02fc3bdba_0_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1900" y="2109100"/>
            <a:ext cx="2005700" cy="20057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pic>
        <p:nvPicPr>
          <p:cNvPr id="359" name="Google Shape;359;g2e02fc3bdba_0_1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6063" y="4780050"/>
            <a:ext cx="2005699" cy="2005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g2e02fc3bdba_0_1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17375" y="4780050"/>
            <a:ext cx="2005700" cy="20057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pic>
        <p:nvPicPr>
          <p:cNvPr id="361" name="Google Shape;361;g2e02fc3bdba_0_19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82125" y="4773287"/>
            <a:ext cx="2005700" cy="20057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sp>
        <p:nvSpPr>
          <p:cNvPr id="362" name="Google Shape;362;g2e02fc3bdba_0_195"/>
          <p:cNvSpPr/>
          <p:nvPr/>
        </p:nvSpPr>
        <p:spPr>
          <a:xfrm>
            <a:off x="6526350" y="567150"/>
            <a:ext cx="15777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Plan</a:t>
            </a:r>
            <a:endParaRPr sz="4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g2e02fc3bdba_0_195"/>
          <p:cNvSpPr/>
          <p:nvPr/>
        </p:nvSpPr>
        <p:spPr>
          <a:xfrm>
            <a:off x="10286825" y="6866900"/>
            <a:ext cx="116765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Tests</a:t>
            </a:r>
            <a:endParaRPr sz="2500" dirty="0">
              <a:solidFill>
                <a:schemeClr val="bg1"/>
              </a:solidFill>
            </a:endParaRPr>
          </a:p>
        </p:txBody>
      </p:sp>
      <p:sp>
        <p:nvSpPr>
          <p:cNvPr id="364" name="Google Shape;364;g2e02fc3bdba_0_195"/>
          <p:cNvSpPr/>
          <p:nvPr/>
        </p:nvSpPr>
        <p:spPr>
          <a:xfrm>
            <a:off x="6862350" y="6866900"/>
            <a:ext cx="9057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GUI</a:t>
            </a:r>
            <a:endParaRPr sz="2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g2e02fc3bdba_0_195"/>
          <p:cNvSpPr/>
          <p:nvPr/>
        </p:nvSpPr>
        <p:spPr>
          <a:xfrm>
            <a:off x="2121350" y="4114800"/>
            <a:ext cx="10668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accent6"/>
                </a:solidFill>
                <a:latin typeface="Tomorrow"/>
                <a:ea typeface="Tomorrow"/>
                <a:cs typeface="Tomorrow"/>
                <a:sym typeface="Tomorrow"/>
              </a:rPr>
              <a:t>Intro</a:t>
            </a:r>
            <a:endParaRPr sz="2500" dirty="0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g2e02fc3bdba_0_195"/>
          <p:cNvSpPr/>
          <p:nvPr/>
        </p:nvSpPr>
        <p:spPr>
          <a:xfrm>
            <a:off x="3282125" y="6939600"/>
            <a:ext cx="2833500" cy="9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Software Documentation</a:t>
            </a:r>
            <a:endParaRPr sz="250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pic>
        <p:nvPicPr>
          <p:cNvPr id="367" name="Google Shape;367;g2e02fc3bdba_0_19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g2e02fc3bdba_0_19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896525" y="2109100"/>
            <a:ext cx="2005700" cy="200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g2e02fc3bdba_0_195"/>
          <p:cNvSpPr/>
          <p:nvPr/>
        </p:nvSpPr>
        <p:spPr>
          <a:xfrm>
            <a:off x="5110525" y="4146450"/>
            <a:ext cx="15777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Solution</a:t>
            </a:r>
            <a:endParaRPr sz="2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g2e02fc3bdba_0_195"/>
          <p:cNvSpPr/>
          <p:nvPr/>
        </p:nvSpPr>
        <p:spPr>
          <a:xfrm>
            <a:off x="11454475" y="4205300"/>
            <a:ext cx="2112600" cy="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Challenges</a:t>
            </a:r>
            <a:endParaRPr sz="2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2" name="Google Shape;372;g2e02fc3bdba_0_19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141140" y="2109102"/>
            <a:ext cx="2005700" cy="200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g2e02fc3bdba_0_195"/>
          <p:cNvSpPr/>
          <p:nvPr/>
        </p:nvSpPr>
        <p:spPr>
          <a:xfrm>
            <a:off x="7976850" y="4114800"/>
            <a:ext cx="2334300" cy="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Architecture</a:t>
            </a:r>
            <a:endParaRPr sz="2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FFFD34-9A42-4042-9848-2224C182554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578087" y="2179262"/>
            <a:ext cx="1865376" cy="186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2600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e02390fabf_0_16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g2e02390fabf_0_16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2" name="Google Shape;322;g2e02390fabf_0_1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g2e02390fabf_0_164"/>
          <p:cNvSpPr/>
          <p:nvPr/>
        </p:nvSpPr>
        <p:spPr>
          <a:xfrm>
            <a:off x="1974438" y="1382413"/>
            <a:ext cx="40494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Lottery Page</a:t>
            </a:r>
            <a:endParaRPr sz="4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g2e02390fabf_0_164"/>
          <p:cNvSpPr/>
          <p:nvPr/>
        </p:nvSpPr>
        <p:spPr>
          <a:xfrm>
            <a:off x="7881463" y="1382425"/>
            <a:ext cx="54996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Fundraising Page</a:t>
            </a:r>
            <a:endParaRPr sz="4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E721B-527E-430C-9A55-4B621DDA9F16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875" y="2455718"/>
            <a:ext cx="5423763" cy="49291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B53CB7-7874-4293-9890-5F08D8664FD9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4850" y="2455718"/>
            <a:ext cx="4614137" cy="4929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e02390fabf_0_17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2e02390fabf_0_17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4" name="Google Shape;334;g2e02390fabf_0_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g2e02390fabf_0_170"/>
          <p:cNvSpPr/>
          <p:nvPr/>
        </p:nvSpPr>
        <p:spPr>
          <a:xfrm>
            <a:off x="800100" y="956073"/>
            <a:ext cx="6515100" cy="14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Details on Fundraising Lottery</a:t>
            </a:r>
            <a:endParaRPr sz="4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Google Shape;338;g2e02390fabf_0_170"/>
          <p:cNvSpPr/>
          <p:nvPr/>
        </p:nvSpPr>
        <p:spPr>
          <a:xfrm>
            <a:off x="7697175" y="1334973"/>
            <a:ext cx="57702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Purchase Window</a:t>
            </a:r>
            <a:endParaRPr sz="4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CE7965-D425-458A-A630-4AC4587B6B5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83777" y="2740588"/>
            <a:ext cx="5113655" cy="51216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AE1EEA0-B02F-48A6-9CBE-25107EF5EF05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2925" y="4101239"/>
            <a:ext cx="4838700" cy="24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e02390fabf_0_17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g2e02390fabf_0_17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6" name="Google Shape;346;g2e02390fabf_0_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g2e02390fabf_0_176"/>
          <p:cNvSpPr/>
          <p:nvPr/>
        </p:nvSpPr>
        <p:spPr>
          <a:xfrm>
            <a:off x="7355550" y="1197705"/>
            <a:ext cx="6434400" cy="15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Detailed Results of Art And Cult.. Lottery</a:t>
            </a:r>
            <a:endParaRPr lang="en-US" sz="4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g2e02390fabf_0_176"/>
          <p:cNvSpPr/>
          <p:nvPr/>
        </p:nvSpPr>
        <p:spPr>
          <a:xfrm>
            <a:off x="840450" y="1197706"/>
            <a:ext cx="6061800" cy="1650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Results Page of Fundraising Page</a:t>
            </a:r>
            <a:endParaRPr sz="4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7103ABA-4953-4104-83C9-CFDC1D9E030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49" y="3129280"/>
            <a:ext cx="6234112" cy="45046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E6E6749-D3BA-49CA-8F51-3F3F28510645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013541" y="3129280"/>
            <a:ext cx="5118417" cy="450469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e02390fabf_0_17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g2e02390fabf_0_17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6" name="Google Shape;346;g2e02390fabf_0_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g2e02390fabf_0_176"/>
          <p:cNvSpPr/>
          <p:nvPr/>
        </p:nvSpPr>
        <p:spPr>
          <a:xfrm>
            <a:off x="7355550" y="994475"/>
            <a:ext cx="6434400" cy="15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Create Fundraising Lottery Window</a:t>
            </a:r>
            <a:endParaRPr sz="4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g2e02390fabf_0_176"/>
          <p:cNvSpPr/>
          <p:nvPr/>
        </p:nvSpPr>
        <p:spPr>
          <a:xfrm>
            <a:off x="1026750" y="1371600"/>
            <a:ext cx="60618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Create Lottery Page</a:t>
            </a:r>
            <a:endParaRPr sz="4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876F5D8-B60B-4DD9-877F-A714B68CB299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5862" y="2436399"/>
            <a:ext cx="5743575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BCF03A8-9509-47B7-BC5D-E469A90170D2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0965" y="2710815"/>
            <a:ext cx="5731510" cy="33032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927920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e02390fabf_0_17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g2e02390fabf_0_17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6" name="Google Shape;346;g2e02390fabf_0_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30AE1E3-5252-412F-9A4B-78BBCEA4480F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38" y="1205501"/>
            <a:ext cx="4795838" cy="363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E8C86E8-0AE3-406D-9E26-27EA461309DF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3" y="5014326"/>
            <a:ext cx="4829174" cy="282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A51DB09-EF05-4F8A-8D8C-5A01B83DABA5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0387" y="2747962"/>
            <a:ext cx="5724525" cy="27336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152574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e02fc3bdba_0_19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g2e02fc3bdba_0_19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8" name="Google Shape;358;g2e02fc3bdba_0_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1900" y="2109100"/>
            <a:ext cx="2005700" cy="20057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pic>
        <p:nvPicPr>
          <p:cNvPr id="359" name="Google Shape;359;g2e02fc3bdba_0_1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6063" y="4780050"/>
            <a:ext cx="2005699" cy="2005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g2e02fc3bdba_0_1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17375" y="4780050"/>
            <a:ext cx="2005700" cy="20057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pic>
        <p:nvPicPr>
          <p:cNvPr id="361" name="Google Shape;361;g2e02fc3bdba_0_19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82125" y="4773287"/>
            <a:ext cx="2005700" cy="20057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sp>
        <p:nvSpPr>
          <p:cNvPr id="362" name="Google Shape;362;g2e02fc3bdba_0_195"/>
          <p:cNvSpPr/>
          <p:nvPr/>
        </p:nvSpPr>
        <p:spPr>
          <a:xfrm>
            <a:off x="6526350" y="567150"/>
            <a:ext cx="15777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Plan</a:t>
            </a:r>
            <a:endParaRPr sz="4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g2e02fc3bdba_0_195"/>
          <p:cNvSpPr/>
          <p:nvPr/>
        </p:nvSpPr>
        <p:spPr>
          <a:xfrm>
            <a:off x="10286825" y="6866900"/>
            <a:ext cx="116765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dirty="0">
                <a:solidFill>
                  <a:schemeClr val="accent6"/>
                </a:solidFill>
                <a:latin typeface="Tomorrow"/>
                <a:ea typeface="Tomorrow"/>
                <a:cs typeface="Tomorrow"/>
                <a:sym typeface="Tomorrow"/>
              </a:rPr>
              <a:t>Tests</a:t>
            </a:r>
            <a:endParaRPr sz="2500" dirty="0">
              <a:solidFill>
                <a:schemeClr val="accent6"/>
              </a:solidFill>
            </a:endParaRPr>
          </a:p>
        </p:txBody>
      </p:sp>
      <p:sp>
        <p:nvSpPr>
          <p:cNvPr id="364" name="Google Shape;364;g2e02fc3bdba_0_195"/>
          <p:cNvSpPr/>
          <p:nvPr/>
        </p:nvSpPr>
        <p:spPr>
          <a:xfrm>
            <a:off x="6862350" y="6866900"/>
            <a:ext cx="9057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GUI</a:t>
            </a:r>
            <a:endParaRPr sz="25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g2e02fc3bdba_0_195"/>
          <p:cNvSpPr/>
          <p:nvPr/>
        </p:nvSpPr>
        <p:spPr>
          <a:xfrm>
            <a:off x="2121350" y="4114800"/>
            <a:ext cx="10668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Intro</a:t>
            </a:r>
            <a:endParaRPr sz="25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g2e02fc3bdba_0_195"/>
          <p:cNvSpPr/>
          <p:nvPr/>
        </p:nvSpPr>
        <p:spPr>
          <a:xfrm>
            <a:off x="3282125" y="6939600"/>
            <a:ext cx="2833500" cy="9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Software Documentation</a:t>
            </a:r>
            <a:endParaRPr sz="2500" dirty="0">
              <a:solidFill>
                <a:schemeClr val="bg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pic>
        <p:nvPicPr>
          <p:cNvPr id="367" name="Google Shape;367;g2e02fc3bdba_0_19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g2e02fc3bdba_0_19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896525" y="2109100"/>
            <a:ext cx="2005700" cy="200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g2e02fc3bdba_0_195"/>
          <p:cNvSpPr/>
          <p:nvPr/>
        </p:nvSpPr>
        <p:spPr>
          <a:xfrm>
            <a:off x="5110525" y="4146450"/>
            <a:ext cx="15777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Solution</a:t>
            </a:r>
            <a:endParaRPr sz="25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g2e02fc3bdba_0_195"/>
          <p:cNvSpPr/>
          <p:nvPr/>
        </p:nvSpPr>
        <p:spPr>
          <a:xfrm>
            <a:off x="11454475" y="4205300"/>
            <a:ext cx="2112600" cy="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Challenges</a:t>
            </a:r>
            <a:endParaRPr sz="25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2" name="Google Shape;372;g2e02fc3bdba_0_19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141140" y="2109102"/>
            <a:ext cx="2005700" cy="200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g2e02fc3bdba_0_195"/>
          <p:cNvSpPr/>
          <p:nvPr/>
        </p:nvSpPr>
        <p:spPr>
          <a:xfrm>
            <a:off x="7976850" y="4114800"/>
            <a:ext cx="2334300" cy="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Architecture</a:t>
            </a:r>
            <a:endParaRPr sz="25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FFFD34-9A42-4042-9848-2224C182554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578087" y="2179262"/>
            <a:ext cx="1865376" cy="186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5074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e01fc296df_0_3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g2e01fc296df_0_3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EDEDE8"/>
              </a:buClr>
              <a:buSzPts val="4374"/>
              <a:buFont typeface="Tomorrow"/>
              <a:buNone/>
            </a:pPr>
            <a:endParaRPr sz="437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g2e01fc296df_0_30"/>
          <p:cNvSpPr/>
          <p:nvPr/>
        </p:nvSpPr>
        <p:spPr>
          <a:xfrm>
            <a:off x="5520750" y="567150"/>
            <a:ext cx="35889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Login Tests</a:t>
            </a:r>
            <a:endParaRPr sz="4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82" name="Google Shape;382;g2e01fc296df_0_30"/>
          <p:cNvGraphicFramePr/>
          <p:nvPr/>
        </p:nvGraphicFramePr>
        <p:xfrm>
          <a:off x="873125" y="1371575"/>
          <a:ext cx="12694850" cy="5943675"/>
        </p:xfrm>
        <a:graphic>
          <a:graphicData uri="http://schemas.openxmlformats.org/drawingml/2006/table">
            <a:tbl>
              <a:tblPr>
                <a:noFill/>
                <a:tableStyleId>{4F20956C-BB6B-4265-AE4F-AE4DB118BFE1}</a:tableStyleId>
              </a:tblPr>
              <a:tblGrid>
                <a:gridCol w="136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404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27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89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381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Test Name</a:t>
                      </a:r>
                      <a:endParaRPr sz="1100" b="1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sz="1100" b="1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Expected Results</a:t>
                      </a:r>
                      <a:endParaRPr sz="1100" b="1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Actual Results</a:t>
                      </a:r>
                      <a:endParaRPr sz="1100" b="1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Comments</a:t>
                      </a:r>
                      <a:endParaRPr sz="1100" b="1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3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Signing up with valid information.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Verify the ability to create a new account with valid information.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user should be successfully registered and redirected to the login page with a confirmation message.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Successful registration and redirected to the login page after showing the message “Signing success “.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user successfully registered and redirected to the login page with confirmation.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83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Signing up with an existing email.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Verify the handling of attempting to sign up with an email that is already registered.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user should receive an error message indicating that the email is already in use and remains on the registration page.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Shown message to user “Email already in use “and stay on this page.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user received an error message and remained on the registration page.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554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Signing up with a weak password.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Verify the handling of attempting to sign up with a weak password.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user should receive an error message indicating that the password is too weak and remains on the registration page.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Shown a message to the user “Weak password “and stay on this page.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user received an error message and remained on the registration page.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83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Signing up with an invalid email format.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Verify the handling of attempting to sign up with an invalid email format.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user should receive an error message indicating that the email format is invalid and remains on the registration page.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Shown message to the user “Invalid email “and stay on this page.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user received an error message and remained on the registration page.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383" name="Google Shape;383;g2e01fc296df_0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e01fc296df_0_3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g2e01fc296df_0_3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EDEDE8"/>
              </a:buClr>
              <a:buSzPts val="4374"/>
              <a:buFont typeface="Tomorrow"/>
              <a:buNone/>
            </a:pPr>
            <a:endParaRPr sz="437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g2e01fc296df_0_30"/>
          <p:cNvSpPr/>
          <p:nvPr/>
        </p:nvSpPr>
        <p:spPr>
          <a:xfrm>
            <a:off x="5520750" y="567150"/>
            <a:ext cx="35889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3" name="Google Shape;383;g2e01fc296df_0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9D32265-8215-4CAC-979A-4CEA1268C9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590" y="1261650"/>
            <a:ext cx="3191320" cy="44487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6F1ABD-8528-4230-8084-CA37161F39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50091" y="1261650"/>
            <a:ext cx="3242038" cy="44487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B7267E-1F33-4B77-A5CF-D681F4CF9A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26122" y="1261651"/>
            <a:ext cx="3175112" cy="44487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308C7DE-AA0F-42E9-B729-4D263633C15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9293" y="6057696"/>
            <a:ext cx="11021963" cy="103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034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e01fc296df_0_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g2e01fc296df_0_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g2e01fc296df_0_22"/>
          <p:cNvSpPr/>
          <p:nvPr/>
        </p:nvSpPr>
        <p:spPr>
          <a:xfrm>
            <a:off x="2037993" y="2931081"/>
            <a:ext cx="75876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EDEDE8"/>
              </a:buClr>
              <a:buSzPts val="4374"/>
              <a:buFont typeface="Tomorrow"/>
              <a:buNone/>
            </a:pPr>
            <a:endParaRPr sz="4374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g2e01fc296df_0_22"/>
          <p:cNvSpPr/>
          <p:nvPr/>
        </p:nvSpPr>
        <p:spPr>
          <a:xfrm>
            <a:off x="3691200" y="567150"/>
            <a:ext cx="72480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Purchasing Ticket Tests</a:t>
            </a:r>
            <a:endParaRPr sz="4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None/>
            </a:pP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93" name="Google Shape;393;g2e01fc296df_0_22"/>
          <p:cNvGraphicFramePr/>
          <p:nvPr/>
        </p:nvGraphicFramePr>
        <p:xfrm>
          <a:off x="878600" y="1371550"/>
          <a:ext cx="12694450" cy="5866350"/>
        </p:xfrm>
        <a:graphic>
          <a:graphicData uri="http://schemas.openxmlformats.org/drawingml/2006/table">
            <a:tbl>
              <a:tblPr>
                <a:noFill/>
                <a:tableStyleId>{4F20956C-BB6B-4265-AE4F-AE4DB118BFE1}</a:tableStyleId>
              </a:tblPr>
              <a:tblGrid>
                <a:gridCol w="1804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98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894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757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26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519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50" b="1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Test Name</a:t>
                      </a:r>
                      <a:endParaRPr sz="950" b="1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50" b="1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sz="950" b="1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50" b="1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Expected Results</a:t>
                      </a:r>
                      <a:endParaRPr sz="950" b="1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50" b="1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Actual Results</a:t>
                      </a:r>
                      <a:endParaRPr sz="950" b="1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50" b="1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Comments</a:t>
                      </a:r>
                      <a:endParaRPr sz="950" b="1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50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Purchasing a ticket for an active lottery.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Verify the ability to purchase a ticket for an active lottery.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user should be able to select a lottery, choose the number of tickets, make payment, and receive a confirmation message with ticket details.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Shown message to the user” Successful purchase”.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ticket was successfully purchased. Confirmation message received.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879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Purchasing a ticket for an inactive or non-existent lottery.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Verify the handling of attempting to purchase a ticket for an inactive or non-existent lottery.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user should receive an error message indicating that the lottery is not available for ticket purchase.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Shown message to use “Inactive or non-existent lottery “and stay on this page.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user received an error message indicating lottery status.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879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Purchasing a ticket with insufficient funds.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Verify the handling of attempting to purchase a ticket without sufficient funds.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user should receive an error message indicating insufficient funds and be prompted to add funds to their account.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Shown message to use “Insufficient funds “and stay on this page.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user received an error message and instructions to add funds.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879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Purchasing multiple tickets simultaneously.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Verify the ability to purchase multiple tickets in a single transaction.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user should be able to select multiple tickets, make payment once, and receive confirmation for all tickets purchased.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Shown user message” Successful multiple ticket purchase”.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Multiple tickets were purchased successfully in a single transaction.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394" name="Google Shape;394;g2e01fc296df_0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2e01fc296df_0_3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g2e01fc296df_0_3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g2e01fc296df_0_38"/>
          <p:cNvSpPr/>
          <p:nvPr/>
        </p:nvSpPr>
        <p:spPr>
          <a:xfrm>
            <a:off x="2037993" y="2931081"/>
            <a:ext cx="75876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EDEDE8"/>
              </a:buClr>
              <a:buSzPts val="4374"/>
              <a:buFont typeface="Tomorrow"/>
              <a:buNone/>
            </a:pPr>
            <a:endParaRPr sz="4374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3" name="Google Shape;403;g2e01fc296df_0_38"/>
          <p:cNvSpPr/>
          <p:nvPr/>
        </p:nvSpPr>
        <p:spPr>
          <a:xfrm>
            <a:off x="2371249" y="4069794"/>
            <a:ext cx="102213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None/>
            </a:pPr>
            <a:endParaRPr sz="1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404" name="Google Shape;404;g2e01fc296df_0_38"/>
          <p:cNvGraphicFramePr/>
          <p:nvPr/>
        </p:nvGraphicFramePr>
        <p:xfrm>
          <a:off x="889625" y="1422600"/>
          <a:ext cx="12802600" cy="5938350"/>
        </p:xfrm>
        <a:graphic>
          <a:graphicData uri="http://schemas.openxmlformats.org/drawingml/2006/table">
            <a:tbl>
              <a:tblPr>
                <a:noFill/>
                <a:tableStyleId>{4F20956C-BB6B-4265-AE4F-AE4DB118BFE1}</a:tableStyleId>
              </a:tblPr>
              <a:tblGrid>
                <a:gridCol w="1508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92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84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67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50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075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Test Name</a:t>
                      </a:r>
                      <a:endParaRPr sz="1100" b="1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sz="1100" b="1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Expected Results</a:t>
                      </a:r>
                      <a:endParaRPr sz="1100" b="1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Actual Results</a:t>
                      </a:r>
                      <a:endParaRPr sz="1100" b="1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Comments</a:t>
                      </a:r>
                      <a:endParaRPr sz="1100" b="1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5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Creating a lottery with valid information.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Verify the ability to create a new lottery with valid details.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user should be able to successfully create the lottery and see it listed on the website.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Shown message to the user” Successful creation”.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Lottery successfully created and listed on the website.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686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Creating a lottery with missing information.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Verify the handling of attempting to create a lottery with missing required fields.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user should receive an error message indicating the missing information and remain on the creation form.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Shown message to the user “Missing information “and stay on this page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user received an error message and remained on the creation form.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541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Creating a lottery with a past end date.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Verify the handling of attempting to create a lottery with an end date in the past.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user should receive an error message indicating that the end date must be in the future and remain on the creation form.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Shown message to the user “Past end date “and stay on this page.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user received an error message and remained on the creation form.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498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Creating a duplicate lottery.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Verify the handling of attempting to create a lottery with the same name as an existing one.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user should receive an error message indicating that a lottery with the same name already exists and remains on the creation form.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Shown message to use “Duplicate lottery “and stay on this page.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user received an error message and remained on the creation form.</a:t>
                      </a:r>
                      <a:endParaRPr sz="110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05" name="Google Shape;405;g2e01fc296df_0_38"/>
          <p:cNvSpPr txBox="1"/>
          <p:nvPr/>
        </p:nvSpPr>
        <p:spPr>
          <a:xfrm>
            <a:off x="3955650" y="494400"/>
            <a:ext cx="6807288" cy="105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Creating Lottery Tests</a:t>
            </a:r>
            <a:endParaRPr sz="4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6" name="Google Shape;406;g2e01fc296df_0_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2e02390fabf_0_35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g2e02390fabf_0_35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2" name="Google Shape;52;g2e02390fabf_0_3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g2e02390fabf_0_351"/>
          <p:cNvSpPr/>
          <p:nvPr/>
        </p:nvSpPr>
        <p:spPr>
          <a:xfrm>
            <a:off x="800100" y="2041075"/>
            <a:ext cx="10172700" cy="52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Our web application simplifies the lottery experience with its user-friendly environment. Users can easily participate in and create lotteries in any way they want, including for fundraising, giveaways, or like-and-share lotteries. With seamless integration of social media features, users can easily share their favorite lotteries and engage with the community.</a:t>
            </a:r>
            <a:endParaRPr sz="250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5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2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4" name="Google Shape;54;g2e02390fabf_0_3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sp>
        <p:nvSpPr>
          <p:cNvPr id="55" name="Google Shape;55;g2e02390fabf_0_351"/>
          <p:cNvSpPr/>
          <p:nvPr/>
        </p:nvSpPr>
        <p:spPr>
          <a:xfrm>
            <a:off x="5330850" y="914400"/>
            <a:ext cx="39687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Introduction</a:t>
            </a:r>
            <a:endParaRPr sz="4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2e01fc296df_0_4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g2e01fc296df_0_4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g2e01fc296df_0_46"/>
          <p:cNvSpPr/>
          <p:nvPr/>
        </p:nvSpPr>
        <p:spPr>
          <a:xfrm>
            <a:off x="2037993" y="2931081"/>
            <a:ext cx="75876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EDEDE8"/>
              </a:buClr>
              <a:buSzPts val="4374"/>
              <a:buFont typeface="Tomorrow"/>
              <a:buNone/>
            </a:pPr>
            <a:endParaRPr sz="4374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5" name="Google Shape;415;g2e01fc296df_0_46"/>
          <p:cNvSpPr/>
          <p:nvPr/>
        </p:nvSpPr>
        <p:spPr>
          <a:xfrm>
            <a:off x="2371249" y="4069794"/>
            <a:ext cx="102213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None/>
            </a:pPr>
            <a:endParaRPr sz="1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6" name="Google Shape;416;g2e01fc296df_0_46"/>
          <p:cNvSpPr txBox="1"/>
          <p:nvPr/>
        </p:nvSpPr>
        <p:spPr>
          <a:xfrm>
            <a:off x="0" y="0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7" name="Google Shape;417;g2e01fc296df_0_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g2e01fc296df_0_46"/>
          <p:cNvSpPr txBox="1"/>
          <p:nvPr/>
        </p:nvSpPr>
        <p:spPr>
          <a:xfrm>
            <a:off x="800100" y="2683200"/>
            <a:ext cx="128589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Thank you all for your time and attention .</a:t>
            </a:r>
            <a:endParaRPr sz="4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" name="Google Shape;63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0"/>
          <p:cNvSpPr/>
          <p:nvPr/>
        </p:nvSpPr>
        <p:spPr>
          <a:xfrm>
            <a:off x="800100" y="1371600"/>
            <a:ext cx="12965700" cy="59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The are 3 main problems in current lottery web applications:</a:t>
            </a:r>
            <a:endParaRPr sz="4500" b="1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omorrow"/>
              <a:buAutoNum type="arabicPeriod"/>
            </a:pPr>
            <a:r>
              <a:rPr lang="en-US" sz="24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Too Complicated.</a:t>
            </a:r>
            <a:endParaRPr sz="240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omorrow"/>
              <a:buAutoNum type="arabicPeriod"/>
            </a:pPr>
            <a:r>
              <a:rPr lang="en-US" sz="24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Cannot Create lotteries like and shere.</a:t>
            </a:r>
            <a:endParaRPr sz="240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omorrow"/>
              <a:buAutoNum type="arabicPeriod"/>
            </a:pPr>
            <a:r>
              <a:rPr lang="en-US" sz="24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Cannot Do All This on One Web application.</a:t>
            </a:r>
            <a:endParaRPr sz="240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pic>
        <p:nvPicPr>
          <p:cNvPr id="65" name="Google Shape;65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42238" y="2824150"/>
            <a:ext cx="5153025" cy="319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e02fc3bdba_0_19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g2e02fc3bdba_0_19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8" name="Google Shape;358;g2e02fc3bdba_0_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1900" y="2109100"/>
            <a:ext cx="2005700" cy="20057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pic>
        <p:nvPicPr>
          <p:cNvPr id="359" name="Google Shape;359;g2e02fc3bdba_0_1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6063" y="4780050"/>
            <a:ext cx="2005699" cy="2005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g2e02fc3bdba_0_1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17375" y="4780050"/>
            <a:ext cx="2005700" cy="20057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pic>
        <p:nvPicPr>
          <p:cNvPr id="361" name="Google Shape;361;g2e02fc3bdba_0_19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82125" y="4773287"/>
            <a:ext cx="2005700" cy="20057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sp>
        <p:nvSpPr>
          <p:cNvPr id="362" name="Google Shape;362;g2e02fc3bdba_0_195"/>
          <p:cNvSpPr/>
          <p:nvPr/>
        </p:nvSpPr>
        <p:spPr>
          <a:xfrm>
            <a:off x="6526350" y="567150"/>
            <a:ext cx="15777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Plan</a:t>
            </a:r>
            <a:endParaRPr sz="4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g2e02fc3bdba_0_195"/>
          <p:cNvSpPr/>
          <p:nvPr/>
        </p:nvSpPr>
        <p:spPr>
          <a:xfrm>
            <a:off x="10286825" y="6866900"/>
            <a:ext cx="116765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Tests</a:t>
            </a:r>
            <a:endParaRPr sz="2500" dirty="0">
              <a:solidFill>
                <a:schemeClr val="bg1"/>
              </a:solidFill>
            </a:endParaRPr>
          </a:p>
        </p:txBody>
      </p:sp>
      <p:sp>
        <p:nvSpPr>
          <p:cNvPr id="364" name="Google Shape;364;g2e02fc3bdba_0_195"/>
          <p:cNvSpPr/>
          <p:nvPr/>
        </p:nvSpPr>
        <p:spPr>
          <a:xfrm>
            <a:off x="6862350" y="6866900"/>
            <a:ext cx="9057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GUI</a:t>
            </a:r>
            <a:endParaRPr sz="2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g2e02fc3bdba_0_195"/>
          <p:cNvSpPr/>
          <p:nvPr/>
        </p:nvSpPr>
        <p:spPr>
          <a:xfrm>
            <a:off x="2121350" y="4114800"/>
            <a:ext cx="10668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Intro</a:t>
            </a:r>
            <a:endParaRPr sz="25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g2e02fc3bdba_0_195"/>
          <p:cNvSpPr/>
          <p:nvPr/>
        </p:nvSpPr>
        <p:spPr>
          <a:xfrm>
            <a:off x="3282125" y="6939600"/>
            <a:ext cx="2833500" cy="9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Software Documentation</a:t>
            </a:r>
            <a:endParaRPr sz="250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pic>
        <p:nvPicPr>
          <p:cNvPr id="367" name="Google Shape;367;g2e02fc3bdba_0_19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g2e02fc3bdba_0_19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896525" y="2109100"/>
            <a:ext cx="2005700" cy="200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g2e02fc3bdba_0_195"/>
          <p:cNvSpPr/>
          <p:nvPr/>
        </p:nvSpPr>
        <p:spPr>
          <a:xfrm>
            <a:off x="5110525" y="4146450"/>
            <a:ext cx="15777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accent6"/>
                </a:solidFill>
                <a:latin typeface="Tomorrow"/>
                <a:ea typeface="Tomorrow"/>
                <a:cs typeface="Tomorrow"/>
                <a:sym typeface="Tomorrow"/>
              </a:rPr>
              <a:t>Solution</a:t>
            </a:r>
            <a:endParaRPr sz="2500" dirty="0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g2e02fc3bdba_0_195"/>
          <p:cNvSpPr/>
          <p:nvPr/>
        </p:nvSpPr>
        <p:spPr>
          <a:xfrm>
            <a:off x="11454475" y="4205300"/>
            <a:ext cx="2112600" cy="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Challenges</a:t>
            </a:r>
            <a:endParaRPr sz="2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2" name="Google Shape;372;g2e02fc3bdba_0_19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141140" y="2109102"/>
            <a:ext cx="2005700" cy="200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g2e02fc3bdba_0_195"/>
          <p:cNvSpPr/>
          <p:nvPr/>
        </p:nvSpPr>
        <p:spPr>
          <a:xfrm>
            <a:off x="7976850" y="4114800"/>
            <a:ext cx="2334300" cy="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Architecture</a:t>
            </a:r>
            <a:endParaRPr sz="2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FFFD34-9A42-4042-9848-2224C182554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578087" y="2179262"/>
            <a:ext cx="1865376" cy="186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400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e02390fabf_0_30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g2e02390fabf_0_30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" name="Google Shape;96;g2e02390fabf_0_3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g2e02390fabf_0_302"/>
          <p:cNvSpPr/>
          <p:nvPr/>
        </p:nvSpPr>
        <p:spPr>
          <a:xfrm>
            <a:off x="800100" y="1371600"/>
            <a:ext cx="9090600" cy="59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rPr lang="en-US" sz="2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1.Too Complicated:</a:t>
            </a:r>
            <a:endParaRPr sz="2500" b="1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914400" lvl="1" indent="-374650" algn="l" rtl="0">
              <a:lnSpc>
                <a:spcPct val="115000"/>
              </a:lnSpc>
              <a:spcBef>
                <a:spcPts val="360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omorrow"/>
              <a:buChar char="●"/>
            </a:pPr>
            <a:r>
              <a:rPr lang="en-US" sz="23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Our web application features a clean, intuitive layout with clear labels and an easy-to-follow menu structure. Designed for user-friendliness, it includes larger buttons, clear fonts, and logical content groupings, along with a guided tour for new users. We also minimize steps for common tasks like purchasing lottery tickets or checking results to enhance efficiency and ease of use.</a:t>
            </a:r>
            <a:endParaRPr sz="2300" b="1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pic>
        <p:nvPicPr>
          <p:cNvPr id="98" name="Google Shape;98;g2e02390fabf_0_3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89025" y="2041075"/>
            <a:ext cx="4641376" cy="618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e02390fabf_0_33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2e02390fabf_0_33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6" name="Google Shape;106;g2e02390fabf_0_3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2e02390fabf_0_339"/>
          <p:cNvSpPr/>
          <p:nvPr/>
        </p:nvSpPr>
        <p:spPr>
          <a:xfrm>
            <a:off x="800100" y="1371600"/>
            <a:ext cx="12965700" cy="59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rPr lang="en-US" sz="2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2.Cannot Create Like and Share Lotteries:</a:t>
            </a:r>
            <a:endParaRPr sz="2500" b="1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914400" lvl="1" indent="-387350" algn="l" rtl="0">
              <a:lnSpc>
                <a:spcPct val="115000"/>
              </a:lnSpc>
              <a:spcBef>
                <a:spcPts val="36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Tomorrow"/>
              <a:buChar char="●"/>
            </a:pPr>
            <a:r>
              <a:rPr lang="en-US" sz="2500" u="sng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Social Media Integration</a:t>
            </a:r>
            <a:r>
              <a:rPr lang="en-US" sz="25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: We add social media buttons to allow users to share their lottery entries or winnings directly on platforms like Facebook.</a:t>
            </a:r>
            <a:endParaRPr sz="250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914400" lvl="1" indent="-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Tomorrow"/>
              <a:buChar char="●"/>
            </a:pPr>
            <a:r>
              <a:rPr lang="en-US" sz="2500" u="sng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Create Lotteries</a:t>
            </a:r>
            <a:r>
              <a:rPr lang="en-US" sz="25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: We implement a feature that allows users to create and host their own lotteries. This can include customizable options like type of lottery, draw dates, and prizes.</a:t>
            </a:r>
            <a:endParaRPr sz="4500" b="1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pic>
        <p:nvPicPr>
          <p:cNvPr id="108" name="Google Shape;108;g2e02390fabf_0_3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65400" y="4343400"/>
            <a:ext cx="3200400" cy="320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e02390fabf_0_29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2e02390fabf_0_29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6" name="Google Shape;116;g2e02390fabf_0_2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g2e02390fabf_0_295"/>
          <p:cNvSpPr/>
          <p:nvPr/>
        </p:nvSpPr>
        <p:spPr>
          <a:xfrm>
            <a:off x="800100" y="1371600"/>
            <a:ext cx="12965700" cy="59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rPr lang="en-US" sz="2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3. Cannot Do All This on One Web application:</a:t>
            </a:r>
            <a:endParaRPr sz="2500" b="1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914400" lvl="1" indent="-387350" algn="l" rtl="0">
              <a:lnSpc>
                <a:spcPct val="115000"/>
              </a:lnSpc>
              <a:spcBef>
                <a:spcPts val="36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Tomorrow"/>
              <a:buChar char="●"/>
            </a:pPr>
            <a:r>
              <a:rPr lang="en-US" sz="2500" u="sng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All-in-One Platform</a:t>
            </a:r>
            <a:r>
              <a:rPr lang="en-US" sz="25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: We integrate all necessary functionalities into a single web application. We ensure that users can buy tickets, check results, and participate in lotteries without needing to visit multiple web applications.</a:t>
            </a:r>
            <a:endParaRPr sz="250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914400" lvl="1" indent="-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Tomorrow"/>
              <a:buChar char="●"/>
            </a:pPr>
            <a:r>
              <a:rPr lang="en-US" sz="2500" u="sng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Responsive Design</a:t>
            </a:r>
            <a:r>
              <a:rPr lang="en-US" sz="250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:  We will ensure the web application is responsive and works well on all devices (desktops, tablets, smartphones) .</a:t>
            </a:r>
            <a:endParaRPr sz="4500" b="1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e02fc3bdba_0_19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g2e02fc3bdba_0_19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8" name="Google Shape;358;g2e02fc3bdba_0_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1900" y="2109100"/>
            <a:ext cx="2005700" cy="20057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pic>
        <p:nvPicPr>
          <p:cNvPr id="359" name="Google Shape;359;g2e02fc3bdba_0_1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6063" y="4780050"/>
            <a:ext cx="2005699" cy="2005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g2e02fc3bdba_0_1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17375" y="4780050"/>
            <a:ext cx="2005700" cy="20057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pic>
        <p:nvPicPr>
          <p:cNvPr id="361" name="Google Shape;361;g2e02fc3bdba_0_19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82125" y="4773287"/>
            <a:ext cx="2005700" cy="2005700"/>
          </a:xfrm>
          <a:prstGeom prst="rect">
            <a:avLst/>
          </a:prstGeom>
          <a:solidFill>
            <a:srgbClr val="1D1D1B"/>
          </a:solidFill>
          <a:ln>
            <a:noFill/>
          </a:ln>
        </p:spPr>
      </p:pic>
      <p:sp>
        <p:nvSpPr>
          <p:cNvPr id="362" name="Google Shape;362;g2e02fc3bdba_0_195"/>
          <p:cNvSpPr/>
          <p:nvPr/>
        </p:nvSpPr>
        <p:spPr>
          <a:xfrm>
            <a:off x="6526350" y="567150"/>
            <a:ext cx="15777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Plan</a:t>
            </a:r>
            <a:endParaRPr sz="4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g2e02fc3bdba_0_195"/>
          <p:cNvSpPr/>
          <p:nvPr/>
        </p:nvSpPr>
        <p:spPr>
          <a:xfrm>
            <a:off x="10286825" y="6866900"/>
            <a:ext cx="116765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Tests</a:t>
            </a:r>
            <a:endParaRPr sz="2500" dirty="0">
              <a:solidFill>
                <a:schemeClr val="bg1"/>
              </a:solidFill>
            </a:endParaRPr>
          </a:p>
        </p:txBody>
      </p:sp>
      <p:sp>
        <p:nvSpPr>
          <p:cNvPr id="364" name="Google Shape;364;g2e02fc3bdba_0_195"/>
          <p:cNvSpPr/>
          <p:nvPr/>
        </p:nvSpPr>
        <p:spPr>
          <a:xfrm>
            <a:off x="6862350" y="6866900"/>
            <a:ext cx="9057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GUI</a:t>
            </a:r>
            <a:endParaRPr sz="2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g2e02fc3bdba_0_195"/>
          <p:cNvSpPr/>
          <p:nvPr/>
        </p:nvSpPr>
        <p:spPr>
          <a:xfrm>
            <a:off x="2121350" y="4114800"/>
            <a:ext cx="10668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Intro</a:t>
            </a:r>
            <a:endParaRPr sz="25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g2e02fc3bdba_0_195"/>
          <p:cNvSpPr/>
          <p:nvPr/>
        </p:nvSpPr>
        <p:spPr>
          <a:xfrm>
            <a:off x="3282125" y="6939600"/>
            <a:ext cx="2833500" cy="9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Software Documentation</a:t>
            </a:r>
            <a:endParaRPr sz="2500">
              <a:solidFill>
                <a:schemeClr val="lt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pic>
        <p:nvPicPr>
          <p:cNvPr id="367" name="Google Shape;367;g2e02fc3bdba_0_19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0100" y="291100"/>
            <a:ext cx="2640505" cy="62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g2e02fc3bdba_0_19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896525" y="2109100"/>
            <a:ext cx="2005700" cy="200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g2e02fc3bdba_0_195"/>
          <p:cNvSpPr/>
          <p:nvPr/>
        </p:nvSpPr>
        <p:spPr>
          <a:xfrm>
            <a:off x="5110525" y="4146450"/>
            <a:ext cx="15777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bg1"/>
                </a:solidFill>
                <a:latin typeface="Tomorrow"/>
                <a:ea typeface="Tomorrow"/>
                <a:cs typeface="Tomorrow"/>
                <a:sym typeface="Tomorrow"/>
              </a:rPr>
              <a:t>Solution</a:t>
            </a:r>
            <a:endParaRPr sz="25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g2e02fc3bdba_0_195"/>
          <p:cNvSpPr/>
          <p:nvPr/>
        </p:nvSpPr>
        <p:spPr>
          <a:xfrm>
            <a:off x="11454475" y="4205300"/>
            <a:ext cx="2112600" cy="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lt1"/>
                </a:solidFill>
                <a:latin typeface="Tomorrow"/>
                <a:ea typeface="Tomorrow"/>
                <a:cs typeface="Tomorrow"/>
                <a:sym typeface="Tomorrow"/>
              </a:rPr>
              <a:t>Challenges</a:t>
            </a:r>
            <a:endParaRPr sz="2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2" name="Google Shape;372;g2e02fc3bdba_0_19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141140" y="2109102"/>
            <a:ext cx="2005700" cy="200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g2e02fc3bdba_0_195"/>
          <p:cNvSpPr/>
          <p:nvPr/>
        </p:nvSpPr>
        <p:spPr>
          <a:xfrm>
            <a:off x="7976850" y="4114800"/>
            <a:ext cx="2334300" cy="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accent6"/>
                </a:solidFill>
                <a:latin typeface="Tomorrow"/>
                <a:ea typeface="Tomorrow"/>
                <a:cs typeface="Tomorrow"/>
                <a:sym typeface="Tomorrow"/>
              </a:rPr>
              <a:t>Architecture</a:t>
            </a:r>
            <a:endParaRPr sz="2500" dirty="0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FFFD34-9A42-4042-9848-2224C182554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578087" y="2179262"/>
            <a:ext cx="1865376" cy="186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505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1528</Words>
  <Application>Microsoft Office PowerPoint</Application>
  <PresentationFormat>Custom</PresentationFormat>
  <Paragraphs>226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Calibri</vt:lpstr>
      <vt:lpstr>Roboto</vt:lpstr>
      <vt:lpstr>Arial</vt:lpstr>
      <vt:lpstr>Tomorrow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PptxGenJS</dc:creator>
  <cp:lastModifiedBy>Alex Danilov</cp:lastModifiedBy>
  <cp:revision>14</cp:revision>
  <dcterms:created xsi:type="dcterms:W3CDTF">2024-05-22T09:52:27Z</dcterms:created>
  <dcterms:modified xsi:type="dcterms:W3CDTF">2024-09-21T14:58:55Z</dcterms:modified>
</cp:coreProperties>
</file>